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16" r:id="rId1"/>
  </p:sldMasterIdLst>
  <p:sldIdLst>
    <p:sldId id="301" r:id="rId2"/>
    <p:sldId id="280" r:id="rId3"/>
    <p:sldId id="282" r:id="rId4"/>
    <p:sldId id="287" r:id="rId5"/>
    <p:sldId id="284" r:id="rId6"/>
    <p:sldId id="289" r:id="rId7"/>
    <p:sldId id="291" r:id="rId8"/>
    <p:sldId id="292" r:id="rId9"/>
    <p:sldId id="321" r:id="rId1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412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35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09/08/1441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09/08/1441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2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2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09/08/1441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09/08/1441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5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09/08/1441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09/08/1441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859758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2514601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514601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09/08/1441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09/08/1441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09/08/1441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1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09/08/1441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5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7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09/08/1441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1"/>
            <a:ext cx="609600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6" y="5816601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1" y="6219826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6" y="-7144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1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09/08/1441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1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1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88614" y="2132856"/>
            <a:ext cx="4038600" cy="439248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lvl="0" indent="0" algn="ctr">
              <a:buClr>
                <a:srgbClr val="0BD0D9"/>
              </a:buClr>
              <a:buNone/>
            </a:pPr>
            <a:r>
              <a:rPr lang="ar-EG" sz="3700" dirty="0">
                <a:solidFill>
                  <a:prstClr val="black"/>
                </a:solidFill>
                <a:cs typeface="PT Bold Heading" pitchFamily="2" charset="-78"/>
              </a:rPr>
              <a:t>إعداد/</a:t>
            </a:r>
          </a:p>
          <a:p>
            <a:pPr marL="0" lvl="0" indent="0" algn="ctr">
              <a:buClr>
                <a:srgbClr val="0BD0D9"/>
              </a:buClr>
              <a:buNone/>
            </a:pPr>
            <a:r>
              <a:rPr lang="ar-EG" sz="3700" dirty="0">
                <a:solidFill>
                  <a:prstClr val="black"/>
                </a:solidFill>
                <a:cs typeface="PT Bold Heading" pitchFamily="2" charset="-78"/>
              </a:rPr>
              <a:t>د. غادة ممدوح</a:t>
            </a:r>
          </a:p>
          <a:p>
            <a:pPr marL="0" lvl="0" indent="0" algn="ctr">
              <a:buClr>
                <a:srgbClr val="0BD0D9"/>
              </a:buClr>
              <a:buNone/>
            </a:pPr>
            <a:r>
              <a:rPr lang="ar-EG" sz="3700" dirty="0">
                <a:solidFill>
                  <a:prstClr val="black"/>
                </a:solidFill>
                <a:cs typeface="PT Bold Heading" pitchFamily="2" charset="-78"/>
              </a:rPr>
              <a:t>مدرس الإذاعة والتلفزيون </a:t>
            </a:r>
            <a:endParaRPr lang="ar-EG" sz="3700" dirty="0" smtClean="0">
              <a:solidFill>
                <a:prstClr val="black"/>
              </a:solidFill>
              <a:cs typeface="PT Bold Heading" pitchFamily="2" charset="-78"/>
            </a:endParaRPr>
          </a:p>
          <a:p>
            <a:pPr marL="0" lvl="0" indent="0" algn="ctr">
              <a:buClr>
                <a:srgbClr val="0BD0D9"/>
              </a:buClr>
              <a:buNone/>
            </a:pPr>
            <a:r>
              <a:rPr lang="ar-EG" sz="3700" dirty="0" smtClean="0">
                <a:solidFill>
                  <a:prstClr val="black"/>
                </a:solidFill>
                <a:cs typeface="PT Bold Heading" pitchFamily="2" charset="-78"/>
              </a:rPr>
              <a:t>بقسم </a:t>
            </a:r>
            <a:r>
              <a:rPr lang="ar-EG" sz="3700" dirty="0">
                <a:solidFill>
                  <a:prstClr val="black"/>
                </a:solidFill>
                <a:cs typeface="PT Bold Heading" pitchFamily="2" charset="-78"/>
              </a:rPr>
              <a:t>الإعلام </a:t>
            </a:r>
          </a:p>
          <a:p>
            <a:pPr marL="0" lvl="0" indent="0" algn="ctr">
              <a:buClr>
                <a:srgbClr val="0BD0D9"/>
              </a:buClr>
              <a:buNone/>
            </a:pPr>
            <a:r>
              <a:rPr lang="ar-EG" sz="3700" dirty="0">
                <a:solidFill>
                  <a:prstClr val="black"/>
                </a:solidFill>
                <a:cs typeface="PT Bold Heading" pitchFamily="2" charset="-78"/>
              </a:rPr>
              <a:t>كلية </a:t>
            </a:r>
            <a:r>
              <a:rPr lang="ar-EG" sz="3700" dirty="0" smtClean="0">
                <a:solidFill>
                  <a:prstClr val="black"/>
                </a:solidFill>
                <a:cs typeface="PT Bold Heading" pitchFamily="2" charset="-78"/>
              </a:rPr>
              <a:t>الآداب</a:t>
            </a:r>
          </a:p>
          <a:p>
            <a:pPr marL="0" lvl="0" indent="0" algn="ctr">
              <a:buClr>
                <a:srgbClr val="0BD0D9"/>
              </a:buClr>
              <a:buNone/>
            </a:pPr>
            <a:r>
              <a:rPr lang="ar-EG" sz="3700" dirty="0" smtClean="0">
                <a:solidFill>
                  <a:prstClr val="black"/>
                </a:solidFill>
                <a:cs typeface="PT Bold Heading" pitchFamily="2" charset="-78"/>
              </a:rPr>
              <a:t>جامعة </a:t>
            </a:r>
            <a:r>
              <a:rPr lang="ar-EG" sz="3700" dirty="0">
                <a:solidFill>
                  <a:prstClr val="black"/>
                </a:solidFill>
                <a:cs typeface="PT Bold Heading" pitchFamily="2" charset="-78"/>
              </a:rPr>
              <a:t>بنها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3438" y="548680"/>
            <a:ext cx="8568952" cy="144655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ar-EG" sz="4400" dirty="0">
                <a:solidFill>
                  <a:srgbClr val="FF0000"/>
                </a:solidFill>
                <a:cs typeface="PT Bold Heading" pitchFamily="2" charset="-78"/>
              </a:rPr>
              <a:t>مقرر الإذاعات والقنوات الإقليمية</a:t>
            </a:r>
          </a:p>
          <a:p>
            <a:pPr lvl="0" algn="ctr"/>
            <a:r>
              <a:rPr lang="ar-EG" sz="4400" dirty="0">
                <a:solidFill>
                  <a:srgbClr val="FF0000"/>
                </a:solidFill>
                <a:cs typeface="PT Bold Heading" pitchFamily="2" charset="-78"/>
              </a:rPr>
              <a:t>المحاضرة </a:t>
            </a:r>
            <a:r>
              <a:rPr lang="ar-EG" sz="4400" dirty="0" smtClean="0">
                <a:solidFill>
                  <a:srgbClr val="FF0000"/>
                </a:solidFill>
                <a:cs typeface="PT Bold Heading" pitchFamily="2" charset="-78"/>
              </a:rPr>
              <a:t>التاسعة</a:t>
            </a:r>
            <a:endParaRPr lang="en-US" sz="4400" dirty="0">
              <a:solidFill>
                <a:srgbClr val="FF0000"/>
              </a:solidFill>
              <a:cs typeface="PT Bold Heading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6399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544" y="620688"/>
            <a:ext cx="8219256" cy="5734237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marR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 dirty="0" smtClean="0">
                <a:solidFill>
                  <a:srgbClr val="FF0000"/>
                </a:solidFill>
                <a:latin typeface="Times New Roman"/>
                <a:ea typeface="Calibri"/>
                <a:cs typeface="PT Bold Heading"/>
              </a:rPr>
              <a:t>1</a:t>
            </a:r>
          </a:p>
          <a:p>
            <a:pPr marL="0" marR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EG" sz="4400" b="1" dirty="0" smtClean="0">
                <a:solidFill>
                  <a:srgbClr val="FF0000"/>
                </a:solidFill>
                <a:latin typeface="Times New Roman"/>
                <a:ea typeface="Calibri"/>
                <a:cs typeface="PT Bold Heading"/>
              </a:rPr>
              <a:t>إذاعة </a:t>
            </a:r>
            <a:r>
              <a:rPr lang="ar-EG" sz="4400" b="1" dirty="0">
                <a:solidFill>
                  <a:srgbClr val="FF0000"/>
                </a:solidFill>
                <a:latin typeface="Times New Roman"/>
                <a:ea typeface="Calibri"/>
                <a:cs typeface="PT Bold Heading"/>
              </a:rPr>
              <a:t>وسط الدلتا 1982:</a:t>
            </a:r>
            <a:endParaRPr lang="en-US" sz="3200" b="1" dirty="0">
              <a:solidFill>
                <a:srgbClr val="FF0000"/>
              </a:solidFill>
              <a:latin typeface="Calibri"/>
              <a:ea typeface="Calibri"/>
              <a:cs typeface="Arial"/>
            </a:endParaRPr>
          </a:p>
          <a:p>
            <a:pPr marL="0" indent="0" algn="just" rtl="1">
              <a:buNone/>
            </a:pPr>
            <a:r>
              <a:rPr lang="ar-EG" sz="3600" b="1" dirty="0" smtClean="0">
                <a:ea typeface="Calibri"/>
                <a:cs typeface="Times New Roman"/>
              </a:rPr>
              <a:t>تغطي </a:t>
            </a:r>
            <a:r>
              <a:rPr lang="ar-SA" sz="3600" b="1" dirty="0" smtClean="0">
                <a:ea typeface="Calibri"/>
                <a:cs typeface="Times New Roman"/>
              </a:rPr>
              <a:t>رسالتها </a:t>
            </a:r>
            <a:r>
              <a:rPr lang="ar-SA" sz="3600" b="1" dirty="0">
                <a:ea typeface="Calibri"/>
                <a:cs typeface="Times New Roman"/>
              </a:rPr>
              <a:t>الإعلامية محافظات وسط </a:t>
            </a:r>
            <a:r>
              <a:rPr lang="ar-SA" sz="3600" b="1" dirty="0" smtClean="0">
                <a:ea typeface="Calibri"/>
                <a:cs typeface="Times New Roman"/>
              </a:rPr>
              <a:t>الدلتا</a:t>
            </a:r>
            <a:r>
              <a:rPr lang="ar-EG" sz="3600" b="1" dirty="0" smtClean="0">
                <a:ea typeface="Calibri"/>
                <a:cs typeface="Times New Roman"/>
              </a:rPr>
              <a:t>:</a:t>
            </a:r>
            <a:r>
              <a:rPr lang="ar-SA" sz="3600" b="1" dirty="0" smtClean="0">
                <a:ea typeface="Calibri"/>
                <a:cs typeface="Times New Roman"/>
              </a:rPr>
              <a:t>(</a:t>
            </a:r>
            <a:r>
              <a:rPr lang="ar-SA" sz="3600" b="1" dirty="0">
                <a:ea typeface="Calibri"/>
                <a:cs typeface="Times New Roman"/>
              </a:rPr>
              <a:t>الغربية، </a:t>
            </a:r>
            <a:endParaRPr lang="ar-EG" sz="3600" b="1" dirty="0" smtClean="0">
              <a:ea typeface="Calibri"/>
              <a:cs typeface="Times New Roman"/>
            </a:endParaRPr>
          </a:p>
          <a:p>
            <a:pPr marL="0" indent="0" algn="just" rtl="1">
              <a:buNone/>
            </a:pPr>
            <a:r>
              <a:rPr lang="ar-SA" sz="3600" b="1" dirty="0" smtClean="0">
                <a:ea typeface="Calibri"/>
                <a:cs typeface="Times New Roman"/>
              </a:rPr>
              <a:t>والدقهلية</a:t>
            </a:r>
            <a:r>
              <a:rPr lang="ar-SA" sz="3600" b="1" dirty="0">
                <a:ea typeface="Calibri"/>
                <a:cs typeface="Times New Roman"/>
              </a:rPr>
              <a:t>، </a:t>
            </a:r>
            <a:r>
              <a:rPr lang="ar-SA" sz="3600" b="1" dirty="0" smtClean="0">
                <a:ea typeface="Calibri"/>
                <a:cs typeface="Times New Roman"/>
              </a:rPr>
              <a:t>والمنوفية</a:t>
            </a:r>
            <a:r>
              <a:rPr lang="ar-SA" sz="3600" b="1" dirty="0">
                <a:ea typeface="Calibri"/>
                <a:cs typeface="Times New Roman"/>
              </a:rPr>
              <a:t>، </a:t>
            </a:r>
            <a:r>
              <a:rPr lang="ar-SA" sz="3600" b="1" dirty="0" smtClean="0">
                <a:ea typeface="Calibri"/>
                <a:cs typeface="Times New Roman"/>
              </a:rPr>
              <a:t>وكفر </a:t>
            </a:r>
            <a:r>
              <a:rPr lang="ar-SA" sz="3600" b="1" dirty="0">
                <a:ea typeface="Calibri"/>
                <a:cs typeface="Times New Roman"/>
              </a:rPr>
              <a:t>الشيخ، </a:t>
            </a:r>
            <a:r>
              <a:rPr lang="ar-SA" sz="3600" b="1" dirty="0" smtClean="0">
                <a:ea typeface="Calibri"/>
                <a:cs typeface="Times New Roman"/>
              </a:rPr>
              <a:t>ودمياط،)</a:t>
            </a:r>
            <a:r>
              <a:rPr lang="ar-EG" sz="3600" b="1" dirty="0" smtClean="0">
                <a:ea typeface="Calibri"/>
                <a:cs typeface="Times New Roman"/>
              </a:rPr>
              <a:t>.</a:t>
            </a:r>
            <a:endParaRPr lang="en-US" sz="3600" b="1" dirty="0" smtClean="0">
              <a:ea typeface="Calibri"/>
              <a:cs typeface="Times New Roman"/>
            </a:endParaRPr>
          </a:p>
          <a:p>
            <a:pPr marL="0" indent="0" algn="just" rtl="1">
              <a:buNone/>
            </a:pPr>
            <a:r>
              <a:rPr lang="ar-EG" sz="3600" b="1" dirty="0">
                <a:ea typeface="Calibri"/>
                <a:cs typeface="Times New Roman"/>
              </a:rPr>
              <a:t>وتعتبر إذاعة وسط الدلتا أحد نماذج الإذاعات الإقليمية </a:t>
            </a:r>
            <a:r>
              <a:rPr lang="ar-EG" sz="3600" b="1" dirty="0" smtClean="0">
                <a:ea typeface="Calibri"/>
                <a:cs typeface="Times New Roman"/>
              </a:rPr>
              <a:t>التي </a:t>
            </a:r>
            <a:r>
              <a:rPr lang="ar-EG" sz="3600" b="1" dirty="0">
                <a:ea typeface="Calibri"/>
                <a:cs typeface="Times New Roman"/>
              </a:rPr>
              <a:t>تعني بالتنمية من خلال تقديم الإرشادات والخدمات </a:t>
            </a:r>
            <a:r>
              <a:rPr lang="ar-EG" sz="3600" b="1" dirty="0" smtClean="0">
                <a:ea typeface="Calibri"/>
                <a:cs typeface="Times New Roman"/>
              </a:rPr>
              <a:t>التي </a:t>
            </a:r>
            <a:r>
              <a:rPr lang="ar-EG" sz="3600" b="1" dirty="0">
                <a:ea typeface="Calibri"/>
                <a:cs typeface="Times New Roman"/>
              </a:rPr>
              <a:t>تتوافق مع طبيعة إقليم وسط الدلتا التي تعمل فيه، </a:t>
            </a:r>
            <a:r>
              <a:rPr lang="ar-EG" sz="3600" b="1" dirty="0" smtClean="0">
                <a:ea typeface="Calibri"/>
                <a:cs typeface="Times New Roman"/>
              </a:rPr>
              <a:t>وهي </a:t>
            </a:r>
            <a:r>
              <a:rPr lang="ar-EG" sz="3600" b="1" dirty="0">
                <a:ea typeface="Calibri"/>
                <a:cs typeface="Times New Roman"/>
              </a:rPr>
              <a:t>تهتم بجميع أنواع البرامج وفئات </a:t>
            </a:r>
            <a:r>
              <a:rPr lang="ar-EG" sz="3600" b="1" dirty="0" smtClean="0">
                <a:ea typeface="Calibri"/>
                <a:cs typeface="Times New Roman"/>
              </a:rPr>
              <a:t>المستمعين.</a:t>
            </a:r>
            <a:r>
              <a:rPr lang="en-US" sz="3600" b="1" dirty="0" smtClean="0">
                <a:ea typeface="Calibri"/>
                <a:cs typeface="Times New Roman"/>
              </a:rPr>
              <a:t> </a:t>
            </a:r>
            <a:endParaRPr lang="ar-EG" sz="3600" b="1" dirty="0">
              <a:ea typeface="Calibri"/>
              <a:cs typeface="Times New Roman"/>
            </a:endParaRPr>
          </a:p>
          <a:p>
            <a:pPr marL="0" indent="0" algn="just" rtl="1">
              <a:buNone/>
            </a:pPr>
            <a:endParaRPr lang="ar-EG" sz="3600" b="1" dirty="0" smtClean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81059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7504" y="332656"/>
            <a:ext cx="8856984" cy="652534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0" marR="0" indent="0" algn="ctr" rt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EG" sz="4400" b="1" dirty="0" smtClean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2</a:t>
            </a:r>
          </a:p>
          <a:p>
            <a:pPr marL="0" marR="0" indent="0" algn="justLow" rt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EG" sz="4400" b="1" dirty="0" smtClean="0">
                <a:latin typeface="Calibri"/>
                <a:ea typeface="Calibri"/>
                <a:cs typeface="Times New Roman"/>
              </a:rPr>
              <a:t>وقد </a:t>
            </a:r>
            <a:r>
              <a:rPr lang="ar-EG" sz="4400" b="1" dirty="0">
                <a:latin typeface="Calibri"/>
                <a:ea typeface="Calibri"/>
                <a:cs typeface="Times New Roman"/>
              </a:rPr>
              <a:t>تبلورت أهم </a:t>
            </a:r>
            <a:r>
              <a:rPr lang="ar-EG" sz="4400" b="1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إنجازات</a:t>
            </a:r>
            <a:r>
              <a:rPr lang="ar-EG" sz="4400" b="1" dirty="0">
                <a:latin typeface="Calibri"/>
                <a:ea typeface="Calibri"/>
                <a:cs typeface="Times New Roman"/>
              </a:rPr>
              <a:t> إذاعة </a:t>
            </a:r>
            <a:r>
              <a:rPr lang="ar-EG" sz="4400" b="1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وسط الدلتا </a:t>
            </a:r>
            <a:r>
              <a:rPr lang="ar-EG" sz="4400" b="1" dirty="0">
                <a:latin typeface="Calibri"/>
                <a:ea typeface="Calibri"/>
                <a:cs typeface="Times New Roman"/>
              </a:rPr>
              <a:t>فيما يلي:</a:t>
            </a:r>
            <a:endParaRPr lang="en-US" sz="3600" dirty="0">
              <a:latin typeface="Calibri"/>
              <a:ea typeface="Calibri"/>
              <a:cs typeface="Arial"/>
            </a:endParaRPr>
          </a:p>
          <a:p>
            <a:pPr marL="342900" marR="0" lvl="0" indent="-342900" algn="justLow" rt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ar-EG" sz="4700" b="1" dirty="0">
                <a:latin typeface="Calibri"/>
                <a:ea typeface="Calibri"/>
                <a:cs typeface="Times New Roman"/>
              </a:rPr>
              <a:t>العمل على تأصيل القيم الدينية في سلوكيات الفرد </a:t>
            </a:r>
            <a:r>
              <a:rPr lang="ar-EG" sz="4700" b="1" dirty="0" smtClean="0">
                <a:latin typeface="Calibri"/>
                <a:ea typeface="Calibri"/>
                <a:cs typeface="Times New Roman"/>
              </a:rPr>
              <a:t>والمجتمع،</a:t>
            </a:r>
            <a:r>
              <a:rPr lang="en-US" sz="4700" b="1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ar-EG" sz="4700" b="1" dirty="0" smtClean="0">
                <a:latin typeface="Calibri"/>
                <a:ea typeface="Calibri"/>
                <a:cs typeface="Times New Roman"/>
              </a:rPr>
              <a:t>إضافة إلى </a:t>
            </a:r>
            <a:r>
              <a:rPr lang="ar-EG" sz="4700" b="1" dirty="0">
                <a:latin typeface="Calibri"/>
                <a:ea typeface="Calibri"/>
                <a:cs typeface="Times New Roman"/>
              </a:rPr>
              <a:t>تقديم التوعية والثقافة </a:t>
            </a:r>
            <a:r>
              <a:rPr lang="ar-EG" sz="4700" b="1" dirty="0" smtClean="0">
                <a:latin typeface="Calibri"/>
                <a:ea typeface="Calibri"/>
                <a:cs typeface="Times New Roman"/>
              </a:rPr>
              <a:t>الدينية، والرد </a:t>
            </a:r>
            <a:r>
              <a:rPr lang="ar-EG" sz="4700" b="1" dirty="0">
                <a:latin typeface="Calibri"/>
                <a:ea typeface="Calibri"/>
                <a:cs typeface="Times New Roman"/>
              </a:rPr>
              <a:t>على استفسارات المواطنين في هذا </a:t>
            </a:r>
            <a:r>
              <a:rPr lang="ar-EG" sz="4700" b="1" dirty="0" smtClean="0">
                <a:latin typeface="Calibri"/>
                <a:ea typeface="Calibri"/>
                <a:cs typeface="Times New Roman"/>
              </a:rPr>
              <a:t>المجال.</a:t>
            </a:r>
            <a:endParaRPr lang="ar-EG" sz="3800" b="1" dirty="0">
              <a:latin typeface="Calibri"/>
              <a:ea typeface="Calibri"/>
              <a:cs typeface="Arial"/>
            </a:endParaRPr>
          </a:p>
          <a:p>
            <a:pPr marL="342900" marR="0" lvl="0" indent="-342900" algn="justLow" rt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ar-EG" sz="4700" b="1" dirty="0" smtClean="0">
                <a:latin typeface="Calibri"/>
                <a:ea typeface="Calibri"/>
                <a:cs typeface="Times New Roman"/>
              </a:rPr>
              <a:t>الإسهام </a:t>
            </a:r>
            <a:r>
              <a:rPr lang="ar-EG" sz="4700" b="1" dirty="0" err="1">
                <a:latin typeface="Calibri"/>
                <a:ea typeface="Calibri"/>
                <a:cs typeface="Times New Roman"/>
              </a:rPr>
              <a:t>بدرو</a:t>
            </a:r>
            <a:r>
              <a:rPr lang="ar-EG" sz="4700" b="1" dirty="0">
                <a:latin typeface="Calibri"/>
                <a:ea typeface="Calibri"/>
                <a:cs typeface="Times New Roman"/>
              </a:rPr>
              <a:t> إيجابي في التعرض لمشكلات الجماهير </a:t>
            </a:r>
            <a:r>
              <a:rPr lang="ar-EG" sz="4700" b="1" dirty="0" smtClean="0">
                <a:latin typeface="Calibri"/>
                <a:ea typeface="Calibri"/>
                <a:cs typeface="Times New Roman"/>
              </a:rPr>
              <a:t>وتبني </a:t>
            </a:r>
            <a:r>
              <a:rPr lang="ar-EG" sz="4700" b="1" dirty="0">
                <a:latin typeface="Calibri"/>
                <a:ea typeface="Calibri"/>
                <a:cs typeface="Times New Roman"/>
              </a:rPr>
              <a:t>قضاياهم ومناقشتها مع المسئولين </a:t>
            </a:r>
            <a:r>
              <a:rPr lang="ar-EG" sz="4700" b="1" dirty="0" smtClean="0">
                <a:latin typeface="Calibri"/>
                <a:ea typeface="Calibri"/>
                <a:cs typeface="Times New Roman"/>
              </a:rPr>
              <a:t>في </a:t>
            </a:r>
            <a:r>
              <a:rPr lang="ar-EG" sz="4700" b="1" dirty="0">
                <a:latin typeface="Calibri"/>
                <a:ea typeface="Calibri"/>
                <a:cs typeface="Times New Roman"/>
              </a:rPr>
              <a:t>الأجهزة التنفيذية والشعبية </a:t>
            </a:r>
            <a:r>
              <a:rPr lang="ar-EG" sz="4700" b="1" dirty="0" smtClean="0">
                <a:latin typeface="Calibri"/>
                <a:ea typeface="Calibri"/>
                <a:cs typeface="Times New Roman"/>
              </a:rPr>
              <a:t>وتقديم </a:t>
            </a:r>
            <a:r>
              <a:rPr lang="ar-EG" sz="4700" b="1" dirty="0">
                <a:latin typeface="Calibri"/>
                <a:ea typeface="Calibri"/>
                <a:cs typeface="Times New Roman"/>
              </a:rPr>
              <a:t>الحلول العلمية لها</a:t>
            </a:r>
            <a:r>
              <a:rPr lang="ar-EG" sz="4400" dirty="0">
                <a:latin typeface="Calibri"/>
                <a:ea typeface="Calibri"/>
                <a:cs typeface="Times New Roman"/>
              </a:rPr>
              <a:t>. </a:t>
            </a:r>
            <a:endParaRPr lang="ar-EG" sz="4400" dirty="0" smtClean="0">
              <a:latin typeface="Calibri"/>
              <a:ea typeface="Calibri"/>
              <a:cs typeface="Times New Roman"/>
            </a:endParaRPr>
          </a:p>
          <a:p>
            <a:pPr marL="342900" marR="0" lvl="0" indent="-342900" algn="justLow" rt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ar-EG" sz="4400" b="1" dirty="0" smtClean="0"/>
              <a:t>الدعوة </a:t>
            </a:r>
            <a:r>
              <a:rPr lang="ar-EG" sz="4400" b="1" dirty="0" err="1"/>
              <a:t>الدءوب</a:t>
            </a:r>
            <a:r>
              <a:rPr lang="ar-EG" sz="4400" b="1" dirty="0"/>
              <a:t> لضرورة زيادة الإنتاج دعما للاقتصاد الوطني.</a:t>
            </a:r>
          </a:p>
          <a:p>
            <a:pPr marL="342900" marR="0" lvl="0" indent="-342900" algn="justLow" rt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ar-EG" sz="4400" b="1" dirty="0" smtClean="0"/>
              <a:t>تقديم </a:t>
            </a:r>
            <a:r>
              <a:rPr lang="ar-EG" sz="4400" b="1" dirty="0"/>
              <a:t>العديد من الفقرات الترفيهية وبرامج المنوعات التي تشارك الجماهير أفراحهم ورغبتهم في سماع الأغنيات المفضلة وتقديم المعلومة.</a:t>
            </a:r>
          </a:p>
          <a:p>
            <a:pPr marL="342900" marR="0" lvl="0" indent="-342900" algn="justLow" rt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681169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520" y="404664"/>
            <a:ext cx="8435280" cy="645333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marR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EG" sz="4000" b="1" dirty="0" smtClean="0">
                <a:solidFill>
                  <a:srgbClr val="FF0000"/>
                </a:solidFill>
                <a:latin typeface="Times New Roman"/>
                <a:ea typeface="Calibri"/>
                <a:cs typeface="PT Bold Heading"/>
              </a:rPr>
              <a:t>3</a:t>
            </a:r>
          </a:p>
          <a:p>
            <a:pPr marL="0" marR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EG" sz="4000" b="1" dirty="0" smtClean="0">
                <a:solidFill>
                  <a:srgbClr val="FF0000"/>
                </a:solidFill>
                <a:latin typeface="Times New Roman"/>
                <a:ea typeface="Calibri"/>
                <a:cs typeface="PT Bold Heading"/>
              </a:rPr>
              <a:t>إذاعة </a:t>
            </a:r>
            <a:r>
              <a:rPr lang="ar-EG" sz="4000" b="1" dirty="0">
                <a:solidFill>
                  <a:srgbClr val="FF0000"/>
                </a:solidFill>
                <a:latin typeface="Times New Roman"/>
                <a:ea typeface="Calibri"/>
                <a:cs typeface="PT Bold Heading"/>
              </a:rPr>
              <a:t>شمال الصعيد 1983</a:t>
            </a:r>
            <a:r>
              <a:rPr lang="ar-EG" sz="4000" b="1" dirty="0" smtClean="0">
                <a:solidFill>
                  <a:srgbClr val="FF0000"/>
                </a:solidFill>
                <a:latin typeface="Times New Roman"/>
                <a:ea typeface="Calibri"/>
                <a:cs typeface="PT Bold Heading"/>
              </a:rPr>
              <a:t>:</a:t>
            </a:r>
          </a:p>
          <a:p>
            <a:pPr marL="0" marR="0" indent="0" algn="justLow" rtl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EG" sz="3200" b="1" dirty="0">
                <a:ea typeface="Calibri"/>
                <a:cs typeface="Times New Roman"/>
              </a:rPr>
              <a:t>بدأ العمل في </a:t>
            </a:r>
            <a:r>
              <a:rPr lang="ar-EG" sz="3200" b="1" dirty="0" smtClean="0">
                <a:ea typeface="Calibri"/>
                <a:cs typeface="Times New Roman"/>
              </a:rPr>
              <a:t>إرسال </a:t>
            </a:r>
            <a:r>
              <a:rPr lang="ar-EG" sz="3200" b="1" dirty="0">
                <a:ea typeface="Calibri"/>
                <a:cs typeface="Times New Roman"/>
              </a:rPr>
              <a:t>إذاعة شمال الصعيد من </a:t>
            </a:r>
            <a:r>
              <a:rPr lang="ar-EG" sz="3200" b="1" dirty="0">
                <a:solidFill>
                  <a:srgbClr val="FF0000"/>
                </a:solidFill>
                <a:ea typeface="Calibri"/>
                <a:cs typeface="Times New Roman"/>
              </a:rPr>
              <a:t>المنيا </a:t>
            </a:r>
            <a:r>
              <a:rPr lang="ar-EG" sz="3200" b="1" dirty="0" smtClean="0">
                <a:ea typeface="Calibri"/>
                <a:cs typeface="Times New Roman"/>
              </a:rPr>
              <a:t>لخدمة </a:t>
            </a:r>
            <a:r>
              <a:rPr lang="ar-EG" sz="3200" b="1" dirty="0">
                <a:ea typeface="Calibri"/>
                <a:cs typeface="Times New Roman"/>
              </a:rPr>
              <a:t>إقليم شمال الصعيد الذي يضم </a:t>
            </a:r>
            <a:r>
              <a:rPr lang="ar-EG" sz="3200" b="1" dirty="0" smtClean="0">
                <a:ea typeface="Calibri"/>
                <a:cs typeface="Times New Roman"/>
              </a:rPr>
              <a:t>(</a:t>
            </a:r>
            <a:r>
              <a:rPr lang="ar-EG" sz="3200" b="1" dirty="0">
                <a:ea typeface="Calibri"/>
                <a:cs typeface="Times New Roman"/>
              </a:rPr>
              <a:t>بنى سويف، </a:t>
            </a:r>
            <a:r>
              <a:rPr lang="ar-EG" sz="3200" b="1" dirty="0" smtClean="0">
                <a:ea typeface="Calibri"/>
                <a:cs typeface="Times New Roman"/>
              </a:rPr>
              <a:t>الفيوم</a:t>
            </a:r>
            <a:r>
              <a:rPr lang="ar-EG" sz="3200" b="1" dirty="0">
                <a:ea typeface="Calibri"/>
                <a:cs typeface="Times New Roman"/>
              </a:rPr>
              <a:t>، </a:t>
            </a:r>
            <a:r>
              <a:rPr lang="ar-EG" sz="3200" b="1" dirty="0" smtClean="0">
                <a:ea typeface="Calibri"/>
                <a:cs typeface="Times New Roman"/>
              </a:rPr>
              <a:t>المنيا</a:t>
            </a:r>
            <a:r>
              <a:rPr lang="ar-EG" sz="3200" b="1" dirty="0">
                <a:ea typeface="Calibri"/>
                <a:cs typeface="Times New Roman"/>
              </a:rPr>
              <a:t>، </a:t>
            </a:r>
            <a:r>
              <a:rPr lang="ar-EG" sz="3200" b="1" dirty="0" smtClean="0">
                <a:ea typeface="Calibri"/>
                <a:cs typeface="Times New Roman"/>
              </a:rPr>
              <a:t>أسيوط</a:t>
            </a:r>
            <a:r>
              <a:rPr lang="ar-EG" sz="3200" b="1" dirty="0">
                <a:ea typeface="Calibri"/>
                <a:cs typeface="Times New Roman"/>
              </a:rPr>
              <a:t>) </a:t>
            </a:r>
            <a:endParaRPr lang="ar-EG" sz="3200" b="1" dirty="0" smtClean="0">
              <a:ea typeface="Calibri"/>
              <a:cs typeface="Times New Roman"/>
            </a:endParaRPr>
          </a:p>
          <a:p>
            <a:pPr marL="0" marR="0" indent="0" algn="justLow" rtl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EG" sz="3200" b="1" dirty="0" smtClean="0">
                <a:ea typeface="Calibri"/>
                <a:cs typeface="Times New Roman"/>
              </a:rPr>
              <a:t>ويقع </a:t>
            </a:r>
            <a:r>
              <a:rPr lang="ar-EG" sz="3200" b="1" dirty="0">
                <a:ea typeface="Calibri"/>
                <a:cs typeface="Times New Roman"/>
              </a:rPr>
              <a:t>مقرها بمدينة المنيا شرق النيل. </a:t>
            </a:r>
            <a:r>
              <a:rPr lang="ar-EG" sz="3200" b="1" dirty="0" smtClean="0">
                <a:ea typeface="Calibri"/>
                <a:cs typeface="Times New Roman"/>
              </a:rPr>
              <a:t>وتهتم </a:t>
            </a:r>
            <a:r>
              <a:rPr lang="ar-EG" sz="3200" b="1" dirty="0">
                <a:ea typeface="Calibri"/>
                <a:cs typeface="Times New Roman"/>
              </a:rPr>
              <a:t>هذه الإذاعة بالتنمية الشاملة </a:t>
            </a:r>
            <a:r>
              <a:rPr lang="ar-EG" sz="3200" b="1" dirty="0" smtClean="0">
                <a:ea typeface="Calibri"/>
                <a:cs typeface="Times New Roman"/>
              </a:rPr>
              <a:t>طبقا </a:t>
            </a:r>
            <a:r>
              <a:rPr lang="ar-EG" sz="3200" b="1" dirty="0">
                <a:ea typeface="Calibri"/>
                <a:cs typeface="Times New Roman"/>
              </a:rPr>
              <a:t>لطبيعة إقليم شمال الصعيد </a:t>
            </a:r>
            <a:r>
              <a:rPr lang="ar-EG" sz="3200" b="1" dirty="0" smtClean="0">
                <a:ea typeface="Calibri"/>
                <a:cs typeface="Times New Roman"/>
              </a:rPr>
              <a:t>فهي </a:t>
            </a:r>
            <a:r>
              <a:rPr lang="ar-EG" sz="3200" b="1" dirty="0">
                <a:ea typeface="Calibri"/>
                <a:cs typeface="Times New Roman"/>
              </a:rPr>
              <a:t>تقدم الإرشادات الزراعية من خلال عدد من البرامج، </a:t>
            </a:r>
            <a:r>
              <a:rPr lang="ar-EG" sz="3200" b="1" dirty="0" smtClean="0">
                <a:ea typeface="Calibri"/>
                <a:cs typeface="Times New Roman"/>
              </a:rPr>
              <a:t>وكذلك </a:t>
            </a:r>
            <a:r>
              <a:rPr lang="ar-EG" sz="3200" b="1" dirty="0">
                <a:ea typeface="Calibri"/>
                <a:cs typeface="Times New Roman"/>
              </a:rPr>
              <a:t>تقدم برامج خاصة بالتوعية السياحية.</a:t>
            </a:r>
            <a:r>
              <a:rPr lang="ar-EG" sz="3200" b="1" dirty="0">
                <a:solidFill>
                  <a:srgbClr val="000000"/>
                </a:solidFill>
                <a:ea typeface="Calibri"/>
                <a:cs typeface="Times New Roman"/>
              </a:rPr>
              <a:t> وقد تبلورت أهم </a:t>
            </a:r>
            <a:r>
              <a:rPr lang="ar-EG" sz="3200" b="1" dirty="0">
                <a:solidFill>
                  <a:srgbClr val="FF0000"/>
                </a:solidFill>
                <a:ea typeface="Calibri"/>
                <a:cs typeface="Times New Roman"/>
              </a:rPr>
              <a:t>إنجازات</a:t>
            </a:r>
            <a:r>
              <a:rPr lang="ar-EG" sz="3200" b="1" dirty="0">
                <a:solidFill>
                  <a:srgbClr val="000000"/>
                </a:solidFill>
                <a:ea typeface="Calibri"/>
                <a:cs typeface="Times New Roman"/>
              </a:rPr>
              <a:t> إذاعة شمال الصعيد فيما يلي:</a:t>
            </a:r>
          </a:p>
          <a:p>
            <a:pPr marL="0" marR="0" indent="0" algn="justLow" rtl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EG" sz="3200" b="1" dirty="0" smtClean="0">
                <a:solidFill>
                  <a:srgbClr val="000000"/>
                </a:solidFill>
                <a:ea typeface="Calibri"/>
                <a:cs typeface="Times New Roman"/>
              </a:rPr>
              <a:t>1. تغطية </a:t>
            </a:r>
            <a:r>
              <a:rPr lang="ar-EG" sz="3200" b="1" dirty="0">
                <a:solidFill>
                  <a:srgbClr val="000000"/>
                </a:solidFill>
                <a:ea typeface="Calibri"/>
                <a:cs typeface="Times New Roman"/>
              </a:rPr>
              <a:t>كافة الأنباء والأحداث اليومية </a:t>
            </a:r>
            <a:r>
              <a:rPr lang="ar-EG" sz="3200" b="1" dirty="0" smtClean="0">
                <a:solidFill>
                  <a:srgbClr val="000000"/>
                </a:solidFill>
                <a:ea typeface="Calibri"/>
                <a:cs typeface="Times New Roman"/>
              </a:rPr>
              <a:t>التي </a:t>
            </a:r>
            <a:r>
              <a:rPr lang="ar-EG" sz="3200" b="1" dirty="0">
                <a:solidFill>
                  <a:srgbClr val="000000"/>
                </a:solidFill>
                <a:ea typeface="Calibri"/>
                <a:cs typeface="Times New Roman"/>
              </a:rPr>
              <a:t>تقع في محافظات الإقليم </a:t>
            </a:r>
            <a:r>
              <a:rPr lang="ar-EG" sz="3200" b="1" dirty="0" smtClean="0">
                <a:solidFill>
                  <a:srgbClr val="000000"/>
                </a:solidFill>
                <a:ea typeface="Calibri"/>
                <a:cs typeface="Times New Roman"/>
              </a:rPr>
              <a:t>من </a:t>
            </a:r>
            <a:r>
              <a:rPr lang="ar-EG" sz="3200" b="1" dirty="0">
                <a:solidFill>
                  <a:srgbClr val="000000"/>
                </a:solidFill>
                <a:ea typeface="Calibri"/>
                <a:cs typeface="Times New Roman"/>
              </a:rPr>
              <a:t>خلال النشرات المحلية </a:t>
            </a:r>
            <a:r>
              <a:rPr lang="ar-EG" sz="3200" b="1" dirty="0" smtClean="0">
                <a:solidFill>
                  <a:srgbClr val="000000"/>
                </a:solidFill>
                <a:ea typeface="Calibri"/>
                <a:cs typeface="Times New Roman"/>
              </a:rPr>
              <a:t>والبرامج </a:t>
            </a:r>
            <a:r>
              <a:rPr lang="ar-EG" sz="3200" b="1" dirty="0">
                <a:solidFill>
                  <a:srgbClr val="000000"/>
                </a:solidFill>
                <a:ea typeface="Calibri"/>
                <a:cs typeface="Times New Roman"/>
              </a:rPr>
              <a:t>الإخبارية مثل </a:t>
            </a:r>
            <a:r>
              <a:rPr lang="ar-EG" sz="3200" b="1" dirty="0" smtClean="0">
                <a:solidFill>
                  <a:srgbClr val="000000"/>
                </a:solidFill>
                <a:ea typeface="Calibri"/>
                <a:cs typeface="Times New Roman"/>
              </a:rPr>
              <a:t>جريدة </a:t>
            </a:r>
            <a:r>
              <a:rPr lang="ar-EG" sz="3200" b="1" dirty="0">
                <a:solidFill>
                  <a:srgbClr val="000000"/>
                </a:solidFill>
                <a:ea typeface="Calibri"/>
                <a:cs typeface="Times New Roman"/>
              </a:rPr>
              <a:t>شمال الصعيد.</a:t>
            </a:r>
          </a:p>
          <a:p>
            <a:pPr marL="0" marR="0" indent="0" algn="justLow" rtl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200" b="1" dirty="0">
              <a:solidFill>
                <a:srgbClr val="FF0000"/>
              </a:solidFill>
              <a:effectLst/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26515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520" y="404664"/>
            <a:ext cx="8507288" cy="623731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None/>
            </a:pPr>
            <a:r>
              <a:rPr lang="ar-EG" sz="3200" b="1" dirty="0" smtClean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4</a:t>
            </a:r>
          </a:p>
          <a:p>
            <a:pPr marL="0" marR="0" lvl="0" indent="0" algn="just" rtl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None/>
            </a:pPr>
            <a:r>
              <a:rPr lang="ar-EG" sz="3200" b="1" dirty="0" smtClean="0">
                <a:latin typeface="Calibri"/>
                <a:ea typeface="Calibri"/>
                <a:cs typeface="Times New Roman"/>
              </a:rPr>
              <a:t>2.  المساهمة </a:t>
            </a:r>
            <a:r>
              <a:rPr lang="ar-EG" sz="3200" b="1" dirty="0">
                <a:latin typeface="Calibri"/>
                <a:ea typeface="Calibri"/>
                <a:cs typeface="Times New Roman"/>
              </a:rPr>
              <a:t>في حل مشاكل الجماهير </a:t>
            </a:r>
            <a:r>
              <a:rPr lang="ar-EG" sz="3200" b="1" dirty="0" smtClean="0">
                <a:latin typeface="Calibri"/>
                <a:ea typeface="Calibri"/>
                <a:cs typeface="Times New Roman"/>
              </a:rPr>
              <a:t>بالتعاون </a:t>
            </a:r>
            <a:r>
              <a:rPr lang="ar-EG" sz="3200" b="1" dirty="0">
                <a:latin typeface="Calibri"/>
                <a:ea typeface="Calibri"/>
                <a:cs typeface="Times New Roman"/>
              </a:rPr>
              <a:t>مع أجهزة الحكم المحلي </a:t>
            </a:r>
            <a:r>
              <a:rPr lang="ar-EG" sz="3200" b="1" dirty="0" smtClean="0">
                <a:latin typeface="Calibri"/>
                <a:ea typeface="Calibri"/>
                <a:cs typeface="Times New Roman"/>
              </a:rPr>
              <a:t>والأجهزة </a:t>
            </a:r>
            <a:r>
              <a:rPr lang="ar-EG" sz="3200" b="1" dirty="0">
                <a:latin typeface="Calibri"/>
                <a:ea typeface="Calibri"/>
                <a:cs typeface="Times New Roman"/>
              </a:rPr>
              <a:t>التنفيذية</a:t>
            </a:r>
            <a:r>
              <a:rPr lang="ar-EG" sz="3200" b="1" dirty="0" smtClean="0">
                <a:latin typeface="Calibri"/>
                <a:ea typeface="Calibri"/>
                <a:cs typeface="Times New Roman"/>
              </a:rPr>
              <a:t>.</a:t>
            </a:r>
          </a:p>
          <a:p>
            <a:pPr marL="0" marR="0" lvl="0" indent="0" algn="just" rtl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None/>
            </a:pPr>
            <a:r>
              <a:rPr lang="ar-EG" sz="3200" b="1" dirty="0">
                <a:latin typeface="Calibri"/>
                <a:ea typeface="Calibri"/>
                <a:cs typeface="Arial"/>
              </a:rPr>
              <a:t>3. الاهتمام بالبرامج الدينية </a:t>
            </a:r>
            <a:r>
              <a:rPr lang="ar-EG" sz="3200" b="1" dirty="0" smtClean="0">
                <a:latin typeface="Calibri"/>
                <a:ea typeface="Calibri"/>
                <a:cs typeface="Arial"/>
              </a:rPr>
              <a:t>وإشباع </a:t>
            </a:r>
            <a:r>
              <a:rPr lang="ar-EG" sz="3200" b="1" dirty="0">
                <a:latin typeface="Calibri"/>
                <a:ea typeface="Calibri"/>
                <a:cs typeface="Arial"/>
              </a:rPr>
              <a:t>حاج المستمعين روحيا ودينيا </a:t>
            </a:r>
            <a:r>
              <a:rPr lang="ar-EG" sz="3200" b="1" dirty="0" smtClean="0">
                <a:latin typeface="Calibri"/>
                <a:ea typeface="Calibri"/>
                <a:cs typeface="Arial"/>
              </a:rPr>
              <a:t>وتعميق </a:t>
            </a:r>
            <a:r>
              <a:rPr lang="ar-EG" sz="3200" b="1" dirty="0">
                <a:latin typeface="Calibri"/>
                <a:ea typeface="Calibri"/>
                <a:cs typeface="Arial"/>
              </a:rPr>
              <a:t>المفاهيم والقيم الإسلامية لديهم.</a:t>
            </a:r>
          </a:p>
          <a:p>
            <a:pPr marL="0" marR="0" lvl="0" indent="0" algn="just" rtl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None/>
            </a:pPr>
            <a:r>
              <a:rPr lang="ar-EG" sz="3200" b="1" dirty="0">
                <a:latin typeface="Calibri"/>
                <a:ea typeface="Calibri"/>
                <a:cs typeface="Arial"/>
              </a:rPr>
              <a:t>4. الاهتمام بتقديم الجرعة الثقافية والعلمية والفنية </a:t>
            </a:r>
            <a:r>
              <a:rPr lang="ar-EG" sz="3200" b="1" dirty="0" smtClean="0">
                <a:latin typeface="Calibri"/>
                <a:ea typeface="Calibri"/>
                <a:cs typeface="Arial"/>
              </a:rPr>
              <a:t>لجمهور </a:t>
            </a:r>
            <a:r>
              <a:rPr lang="ar-EG" sz="3200" b="1" dirty="0">
                <a:latin typeface="Calibri"/>
                <a:ea typeface="Calibri"/>
                <a:cs typeface="Arial"/>
              </a:rPr>
              <a:t>المستمعين </a:t>
            </a:r>
            <a:r>
              <a:rPr lang="ar-EG" sz="3200" b="1" dirty="0" smtClean="0">
                <a:latin typeface="Calibri"/>
                <a:ea typeface="Calibri"/>
                <a:cs typeface="Arial"/>
              </a:rPr>
              <a:t>مع </a:t>
            </a:r>
            <a:r>
              <a:rPr lang="ar-EG" sz="3200" b="1" dirty="0">
                <a:latin typeface="Calibri"/>
                <a:ea typeface="Calibri"/>
                <a:cs typeface="Arial"/>
              </a:rPr>
              <a:t>عرض أهم النشاطات الثقافية بالمنطقة </a:t>
            </a:r>
            <a:r>
              <a:rPr lang="ar-EG" sz="3200" b="1" dirty="0" smtClean="0">
                <a:latin typeface="Calibri"/>
                <a:ea typeface="Calibri"/>
                <a:cs typeface="Arial"/>
              </a:rPr>
              <a:t>وإتاحة </a:t>
            </a:r>
            <a:r>
              <a:rPr lang="ar-EG" sz="3200" b="1" dirty="0">
                <a:latin typeface="Calibri"/>
                <a:ea typeface="Calibri"/>
                <a:cs typeface="Arial"/>
              </a:rPr>
              <a:t>الفرصة للمواهب الشابة لعرض إبداعاتها.</a:t>
            </a:r>
          </a:p>
          <a:p>
            <a:pPr marL="0" marR="0" lvl="0" indent="0" algn="just" rtl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None/>
            </a:pPr>
            <a:r>
              <a:rPr lang="ar-EG" sz="3200" b="1" dirty="0">
                <a:latin typeface="Calibri"/>
                <a:ea typeface="Calibri"/>
                <a:cs typeface="Arial"/>
              </a:rPr>
              <a:t>5. تقديم الترفيه المناسب لجماهير المنطقة </a:t>
            </a:r>
            <a:r>
              <a:rPr lang="ar-EG" sz="3200" b="1" dirty="0" smtClean="0">
                <a:latin typeface="Calibri"/>
                <a:ea typeface="Calibri"/>
                <a:cs typeface="Arial"/>
              </a:rPr>
              <a:t>من </a:t>
            </a:r>
            <a:r>
              <a:rPr lang="ar-EG" sz="3200" b="1" dirty="0">
                <a:latin typeface="Calibri"/>
                <a:ea typeface="Calibri"/>
                <a:cs typeface="Arial"/>
              </a:rPr>
              <a:t>خلال الأغنيات التي تتميز بها البيئة المحيطة </a:t>
            </a:r>
            <a:r>
              <a:rPr lang="ar-EG" sz="3200" b="1" dirty="0" smtClean="0">
                <a:latin typeface="Calibri"/>
                <a:ea typeface="Calibri"/>
                <a:cs typeface="Arial"/>
              </a:rPr>
              <a:t>مع </a:t>
            </a:r>
            <a:r>
              <a:rPr lang="ar-EG" sz="3200" b="1" dirty="0">
                <a:latin typeface="Calibri"/>
                <a:ea typeface="Calibri"/>
                <a:cs typeface="Arial"/>
              </a:rPr>
              <a:t>الحفاظ على الذوق العام ومحاولة الارتقاء به </a:t>
            </a:r>
            <a:r>
              <a:rPr lang="ar-EG" sz="3200" b="1" dirty="0" smtClean="0">
                <a:latin typeface="Calibri"/>
                <a:ea typeface="Calibri"/>
                <a:cs typeface="Arial"/>
              </a:rPr>
              <a:t>من </a:t>
            </a:r>
            <a:r>
              <a:rPr lang="ar-EG" sz="3200" b="1" dirty="0">
                <a:latin typeface="Calibri"/>
                <a:ea typeface="Calibri"/>
                <a:cs typeface="Arial"/>
              </a:rPr>
              <a:t>خلال براج للمنوعات الجديدة والمسلسلات.</a:t>
            </a:r>
          </a:p>
          <a:p>
            <a:pPr marL="0" marR="0" lvl="0" indent="0" algn="just" rtl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None/>
            </a:pPr>
            <a:endParaRPr lang="en-US" sz="3200" b="1" dirty="0">
              <a:latin typeface="Calibri"/>
              <a:ea typeface="Calibri"/>
              <a:cs typeface="Arial"/>
            </a:endParaRPr>
          </a:p>
          <a:p>
            <a:pPr marL="0" indent="0" algn="just" rtl="1">
              <a:buNone/>
            </a:pPr>
            <a:endParaRPr lang="ar-EG" sz="3200" b="1" dirty="0" smtClean="0">
              <a:solidFill>
                <a:srgbClr val="000000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53931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3528" y="620688"/>
            <a:ext cx="8363272" cy="604867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marR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EG" sz="3600" b="1" dirty="0" smtClean="0">
                <a:solidFill>
                  <a:srgbClr val="FF0000"/>
                </a:solidFill>
                <a:latin typeface="Times New Roman"/>
                <a:ea typeface="Calibri"/>
                <a:cs typeface="PT Bold Heading"/>
              </a:rPr>
              <a:t>5</a:t>
            </a:r>
          </a:p>
          <a:p>
            <a:pPr marL="0" marR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EG" sz="3600" b="1" dirty="0" smtClean="0">
                <a:solidFill>
                  <a:srgbClr val="FF0000"/>
                </a:solidFill>
                <a:latin typeface="Times New Roman"/>
                <a:ea typeface="Calibri"/>
                <a:cs typeface="PT Bold Heading"/>
              </a:rPr>
              <a:t>إذاعة </a:t>
            </a:r>
            <a:r>
              <a:rPr lang="ar-EG" sz="3600" b="1" dirty="0">
                <a:solidFill>
                  <a:srgbClr val="FF0000"/>
                </a:solidFill>
                <a:latin typeface="Times New Roman"/>
                <a:ea typeface="Calibri"/>
                <a:cs typeface="PT Bold Heading"/>
              </a:rPr>
              <a:t>شمال سيناء</a:t>
            </a:r>
            <a:r>
              <a:rPr lang="ar-EG" sz="3600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 1984:</a:t>
            </a:r>
            <a:endParaRPr lang="en-US" sz="2400" dirty="0">
              <a:solidFill>
                <a:srgbClr val="FF0000"/>
              </a:solidFill>
              <a:latin typeface="Calibri"/>
              <a:ea typeface="Calibri"/>
              <a:cs typeface="Arial"/>
            </a:endParaRPr>
          </a:p>
          <a:p>
            <a:pPr marL="0" marR="0" indent="0" algn="justLow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EG" sz="3600" b="1" dirty="0" smtClean="0">
                <a:latin typeface="Calibri"/>
                <a:ea typeface="Calibri"/>
                <a:cs typeface="Times New Roman"/>
              </a:rPr>
              <a:t>وقد </a:t>
            </a:r>
            <a:r>
              <a:rPr lang="ar-EG" sz="3600" b="1" dirty="0">
                <a:latin typeface="Calibri"/>
                <a:ea typeface="Calibri"/>
                <a:cs typeface="Times New Roman"/>
              </a:rPr>
              <a:t>بدأ إرسالها في الــ 25 من إبريل عام 1984 مع عودة سيناء كاملة إلى الإدارة </a:t>
            </a:r>
            <a:r>
              <a:rPr lang="ar-EG" sz="3600" b="1" dirty="0" smtClean="0">
                <a:latin typeface="Calibri"/>
                <a:ea typeface="Calibri"/>
                <a:cs typeface="Times New Roman"/>
              </a:rPr>
              <a:t>المصرية، لتغطي مناطق: (العريش</a:t>
            </a:r>
            <a:r>
              <a:rPr lang="ar-EG" sz="3600" b="1" dirty="0">
                <a:latin typeface="Calibri"/>
                <a:ea typeface="Calibri"/>
                <a:cs typeface="Times New Roman"/>
              </a:rPr>
              <a:t>، </a:t>
            </a:r>
            <a:r>
              <a:rPr lang="ar-EG" sz="3600" b="1" dirty="0" smtClean="0">
                <a:latin typeface="Calibri"/>
                <a:ea typeface="Calibri"/>
                <a:cs typeface="Times New Roman"/>
              </a:rPr>
              <a:t>الشيخ </a:t>
            </a:r>
            <a:r>
              <a:rPr lang="ar-EG" sz="3600" b="1" dirty="0">
                <a:latin typeface="Calibri"/>
                <a:ea typeface="Calibri"/>
                <a:cs typeface="Times New Roman"/>
              </a:rPr>
              <a:t>زويد، </a:t>
            </a:r>
            <a:r>
              <a:rPr lang="ar-EG" sz="3600" b="1" dirty="0" smtClean="0">
                <a:latin typeface="Calibri"/>
                <a:ea typeface="Calibri"/>
                <a:cs typeface="Times New Roman"/>
              </a:rPr>
              <a:t>بئر </a:t>
            </a:r>
            <a:r>
              <a:rPr lang="ar-EG" sz="3600" b="1" dirty="0">
                <a:latin typeface="Calibri"/>
                <a:ea typeface="Calibri"/>
                <a:cs typeface="Times New Roman"/>
              </a:rPr>
              <a:t>العبد، </a:t>
            </a:r>
            <a:r>
              <a:rPr lang="ar-EG" sz="3600" b="1" dirty="0" smtClean="0">
                <a:latin typeface="Calibri"/>
                <a:ea typeface="Calibri"/>
                <a:cs typeface="Times New Roman"/>
              </a:rPr>
              <a:t>رفح،</a:t>
            </a:r>
            <a:r>
              <a:rPr lang="ar-EG" sz="3600" b="1" dirty="0">
                <a:latin typeface="Calibri"/>
                <a:ea typeface="Calibri"/>
                <a:cs typeface="Times New Roman"/>
              </a:rPr>
              <a:t> </a:t>
            </a:r>
            <a:r>
              <a:rPr lang="ar-EG" sz="3600" b="1" dirty="0" smtClean="0">
                <a:latin typeface="Calibri"/>
                <a:ea typeface="Calibri"/>
                <a:cs typeface="Times New Roman"/>
              </a:rPr>
              <a:t>الحسنة) بالإضافة </a:t>
            </a:r>
            <a:r>
              <a:rPr lang="ar-EG" sz="3600" b="1" dirty="0">
                <a:latin typeface="Calibri"/>
                <a:ea typeface="Calibri"/>
                <a:cs typeface="Times New Roman"/>
              </a:rPr>
              <a:t>إلى تجمعات البدو الذين لهم عادات وتقاليد وأعرافهم العريقة. </a:t>
            </a:r>
            <a:endParaRPr lang="ar-EG" sz="3600" b="1" dirty="0" smtClean="0">
              <a:latin typeface="Calibri"/>
              <a:ea typeface="Calibri"/>
              <a:cs typeface="Times New Roman"/>
            </a:endParaRPr>
          </a:p>
          <a:p>
            <a:pPr marL="0" marR="0" indent="0" algn="justLow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EG" sz="3600" b="1" dirty="0" smtClean="0">
                <a:latin typeface="Calibri"/>
                <a:ea typeface="Calibri"/>
                <a:cs typeface="Times New Roman"/>
              </a:rPr>
              <a:t>ويساهم </a:t>
            </a:r>
            <a:r>
              <a:rPr lang="ar-EG" sz="3600" b="1" dirty="0">
                <a:latin typeface="Calibri"/>
                <a:ea typeface="Calibri"/>
                <a:cs typeface="Times New Roman"/>
              </a:rPr>
              <a:t>راديو شمال سيناء في تقديم الخدمة للمواطنين </a:t>
            </a:r>
            <a:r>
              <a:rPr lang="ar-EG" sz="3600" b="1" dirty="0" smtClean="0">
                <a:latin typeface="Calibri"/>
                <a:ea typeface="Calibri"/>
                <a:cs typeface="Times New Roman"/>
              </a:rPr>
              <a:t>من </a:t>
            </a:r>
            <a:r>
              <a:rPr lang="ar-EG" sz="3600" b="1" dirty="0">
                <a:latin typeface="Calibri"/>
                <a:ea typeface="Calibri"/>
                <a:cs typeface="Times New Roman"/>
              </a:rPr>
              <a:t>خلال التعرف على مشاكلهم والعمل على حلها مع المختصين</a:t>
            </a:r>
            <a:r>
              <a:rPr lang="ar-EG" sz="3200" b="1" dirty="0">
                <a:latin typeface="Calibri"/>
                <a:ea typeface="Calibri"/>
                <a:cs typeface="Times New Roman"/>
              </a:rPr>
              <a:t>. </a:t>
            </a:r>
            <a:endParaRPr lang="en-US" sz="2400" b="1" dirty="0"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38140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9512" y="476672"/>
            <a:ext cx="8507288" cy="626469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marR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EG" sz="3600" b="1" dirty="0" smtClean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6</a:t>
            </a:r>
          </a:p>
          <a:p>
            <a:pPr marL="0" marR="0" indent="0" algn="just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EG" sz="3600" b="1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كما تقدم الخدمات الثقافية للمستمع في كافة المجالات بين المنوعات والبرامج الدينية والخدمات الإخبارية، سواء عن طريق تقديم أقوال الصحف قبل موعد وصول الصحف والمجلات إلى المحافظة من القاهرة</a:t>
            </a:r>
            <a:r>
              <a:rPr lang="ar-EG" sz="3600" b="1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.</a:t>
            </a:r>
          </a:p>
          <a:p>
            <a:pPr marL="0" marR="0" indent="0" algn="justLow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EG" sz="3600" b="1" dirty="0" smtClean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أهم </a:t>
            </a:r>
            <a:r>
              <a:rPr lang="ar-EG" sz="3600" b="1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إنجازات إذاعة شمال سيناء </a:t>
            </a:r>
            <a:r>
              <a:rPr lang="ar-EG" sz="3600" b="1" dirty="0" smtClean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تتبلور فيما </a:t>
            </a:r>
            <a:r>
              <a:rPr lang="ar-EG" sz="3600" b="1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يلي:</a:t>
            </a:r>
            <a:endParaRPr lang="en-US" sz="3200" b="1" dirty="0">
              <a:solidFill>
                <a:srgbClr val="FF0000"/>
              </a:solidFill>
              <a:latin typeface="Calibri"/>
              <a:ea typeface="Calibri"/>
              <a:cs typeface="Arial"/>
            </a:endParaRPr>
          </a:p>
          <a:p>
            <a:pPr marL="342900" marR="0" lvl="0" indent="-342900" algn="justLow" rtl="1">
              <a:spcBef>
                <a:spcPts val="0"/>
              </a:spcBef>
              <a:spcAft>
                <a:spcPts val="0"/>
              </a:spcAft>
              <a:buFont typeface="Times New Roman"/>
              <a:buAutoNum type="arabicPeriod"/>
            </a:pPr>
            <a:r>
              <a:rPr lang="ar-EG" sz="3600" b="1" dirty="0">
                <a:latin typeface="Times New Roman"/>
                <a:ea typeface="Calibri"/>
                <a:cs typeface="Times New Roman"/>
              </a:rPr>
              <a:t>الإسهام في حل مشاكل الجماهير في حياتهم </a:t>
            </a:r>
            <a:r>
              <a:rPr lang="ar-EG" sz="3600" b="1" dirty="0" smtClean="0">
                <a:latin typeface="Times New Roman"/>
                <a:ea typeface="Calibri"/>
                <a:cs typeface="Times New Roman"/>
              </a:rPr>
              <a:t>اليومية، وذلك </a:t>
            </a:r>
            <a:r>
              <a:rPr lang="ar-EG" sz="3600" b="1" dirty="0">
                <a:latin typeface="Times New Roman"/>
                <a:ea typeface="Calibri"/>
                <a:cs typeface="Times New Roman"/>
              </a:rPr>
              <a:t>بالتعاون مع المسئولين </a:t>
            </a:r>
            <a:r>
              <a:rPr lang="ar-EG" sz="3600" b="1" dirty="0" smtClean="0">
                <a:latin typeface="Times New Roman"/>
                <a:ea typeface="Calibri"/>
                <a:cs typeface="Times New Roman"/>
              </a:rPr>
              <a:t>في </a:t>
            </a:r>
            <a:r>
              <a:rPr lang="ar-EG" sz="3600" b="1" dirty="0">
                <a:latin typeface="Times New Roman"/>
                <a:ea typeface="Calibri"/>
                <a:cs typeface="Times New Roman"/>
              </a:rPr>
              <a:t>الأجهزة الشعبية والتنفيذية، </a:t>
            </a:r>
            <a:r>
              <a:rPr lang="ar-EG" sz="3600" b="1" dirty="0" smtClean="0">
                <a:latin typeface="Times New Roman"/>
                <a:ea typeface="Calibri"/>
                <a:cs typeface="Times New Roman"/>
              </a:rPr>
              <a:t>وخاصة </a:t>
            </a:r>
            <a:r>
              <a:rPr lang="ar-EG" sz="3600" b="1" dirty="0">
                <a:latin typeface="Times New Roman"/>
                <a:ea typeface="Calibri"/>
                <a:cs typeface="Times New Roman"/>
              </a:rPr>
              <a:t>مشكلة انقطاع التيار الكهربائي </a:t>
            </a:r>
            <a:r>
              <a:rPr lang="ar-EG" sz="3600" b="1" dirty="0" smtClean="0">
                <a:latin typeface="Times New Roman"/>
                <a:ea typeface="Calibri"/>
                <a:cs typeface="Times New Roman"/>
              </a:rPr>
              <a:t>وانقطاع </a:t>
            </a:r>
            <a:r>
              <a:rPr lang="ar-EG" sz="3600" b="1" dirty="0">
                <a:latin typeface="Times New Roman"/>
                <a:ea typeface="Calibri"/>
                <a:cs typeface="Times New Roman"/>
              </a:rPr>
              <a:t>المياه ومشكلة الإسكان بحي المساعيد</a:t>
            </a:r>
            <a:r>
              <a:rPr lang="ar-EG" sz="3600" b="1" dirty="0" smtClean="0">
                <a:latin typeface="Times New Roman"/>
                <a:ea typeface="Calibri"/>
                <a:cs typeface="Times New Roman"/>
              </a:rPr>
              <a:t>.</a:t>
            </a:r>
            <a:endParaRPr lang="en-US" sz="3200" b="1" dirty="0">
              <a:latin typeface="Times New Roma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02326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520" y="836712"/>
            <a:ext cx="8435280" cy="551821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lvl="0" indent="0" algn="ctr" rtl="1">
              <a:spcBef>
                <a:spcPts val="0"/>
              </a:spcBef>
              <a:buClr>
                <a:srgbClr val="0BD0D9"/>
              </a:buClr>
              <a:buNone/>
            </a:pPr>
            <a:r>
              <a:rPr lang="ar-EG" sz="36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7</a:t>
            </a:r>
          </a:p>
          <a:p>
            <a:pPr marL="0" lvl="0" indent="0" algn="justLow" rtl="1">
              <a:spcBef>
                <a:spcPts val="0"/>
              </a:spcBef>
              <a:buClr>
                <a:srgbClr val="0BD0D9"/>
              </a:buClr>
              <a:buNone/>
            </a:pPr>
            <a:endParaRPr lang="en-US" sz="3200" b="1" dirty="0" smtClean="0">
              <a:solidFill>
                <a:prstClr val="black"/>
              </a:solidFill>
              <a:latin typeface="Times New Roman"/>
              <a:ea typeface="Calibri"/>
              <a:cs typeface="Times New Roman"/>
            </a:endParaRPr>
          </a:p>
          <a:p>
            <a:pPr marL="0" lvl="0" indent="0" algn="justLow" rtl="1">
              <a:spcBef>
                <a:spcPts val="0"/>
              </a:spcBef>
              <a:buClr>
                <a:srgbClr val="0BD0D9"/>
              </a:buClr>
              <a:buNone/>
            </a:pPr>
            <a:r>
              <a:rPr lang="ar-EG" sz="36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2</a:t>
            </a:r>
            <a:r>
              <a:rPr lang="ar-EG" sz="36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. تقديم الخدمات الثقافية للمستمع في كافة المجالات العلمية والفنية والأدبية مع الاهتمام بالمواهب الشابة من أبناء المحافظة</a:t>
            </a:r>
            <a:r>
              <a:rPr lang="ar-EG" sz="36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.</a:t>
            </a:r>
            <a:endParaRPr lang="ar-EG" sz="3600" b="1" dirty="0" smtClean="0">
              <a:solidFill>
                <a:srgbClr val="FF0000"/>
              </a:solidFill>
              <a:latin typeface="Times New Roman"/>
              <a:ea typeface="Calibri"/>
              <a:cs typeface="Times New Roman"/>
            </a:endParaRPr>
          </a:p>
          <a:p>
            <a:pPr marL="0" lvl="0" indent="0" algn="just" rtl="1">
              <a:spcBef>
                <a:spcPts val="0"/>
              </a:spcBef>
              <a:buClr>
                <a:srgbClr val="0BD0D9"/>
              </a:buClr>
              <a:buNone/>
            </a:pPr>
            <a:r>
              <a:rPr lang="ar-EG" sz="36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3. إعطاء </a:t>
            </a:r>
            <a:r>
              <a:rPr lang="ar-EG" sz="36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المزيد من المساحة الزمنية لعرض أفكار الشباب </a:t>
            </a:r>
            <a:r>
              <a:rPr lang="ar-EG" sz="36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وطموحاتهم </a:t>
            </a:r>
            <a:r>
              <a:rPr lang="ar-EG" sz="36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وقضاياهم </a:t>
            </a:r>
            <a:r>
              <a:rPr lang="ar-EG" sz="36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ونشاطاتهم </a:t>
            </a:r>
            <a:r>
              <a:rPr lang="ar-EG" sz="36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مع تقديم الخدمات المختلفة لهم.</a:t>
            </a:r>
            <a:endParaRPr lang="en-US" sz="3200" b="1" dirty="0">
              <a:solidFill>
                <a:prstClr val="black"/>
              </a:solidFill>
              <a:latin typeface="Times New Roman"/>
              <a:ea typeface="Calibri"/>
              <a:cs typeface="Times New Roman"/>
            </a:endParaRPr>
          </a:p>
          <a:p>
            <a:pPr marL="0" lvl="0" indent="0" algn="just" rtl="1">
              <a:buClr>
                <a:srgbClr val="0BD0D9"/>
              </a:buClr>
              <a:buNone/>
            </a:pPr>
            <a:r>
              <a:rPr lang="ar-EG" sz="3600" b="1" dirty="0" smtClean="0">
                <a:solidFill>
                  <a:prstClr val="black"/>
                </a:solidFill>
                <a:ea typeface="Calibri"/>
                <a:cs typeface="Times New Roman"/>
              </a:rPr>
              <a:t>4. إشباع </a:t>
            </a:r>
            <a:r>
              <a:rPr lang="ar-EG" sz="3600" b="1" dirty="0">
                <a:solidFill>
                  <a:prstClr val="black"/>
                </a:solidFill>
                <a:ea typeface="Calibri"/>
                <a:cs typeface="Times New Roman"/>
              </a:rPr>
              <a:t>رغبات المستمعين بتقديم المواد الترفيهية </a:t>
            </a:r>
            <a:r>
              <a:rPr lang="ar-EG" sz="3600" b="1" dirty="0" smtClean="0">
                <a:solidFill>
                  <a:prstClr val="black"/>
                </a:solidFill>
                <a:ea typeface="Calibri"/>
                <a:cs typeface="Times New Roman"/>
              </a:rPr>
              <a:t>من </a:t>
            </a:r>
            <a:r>
              <a:rPr lang="ar-EG" sz="3600" b="1" dirty="0">
                <a:solidFill>
                  <a:prstClr val="black"/>
                </a:solidFill>
                <a:ea typeface="Calibri"/>
                <a:cs typeface="Times New Roman"/>
              </a:rPr>
              <a:t>موسيقى وغناء </a:t>
            </a:r>
            <a:r>
              <a:rPr lang="ar-EG" sz="3600" b="1" dirty="0" smtClean="0">
                <a:solidFill>
                  <a:prstClr val="black"/>
                </a:solidFill>
                <a:ea typeface="Calibri"/>
                <a:cs typeface="Times New Roman"/>
              </a:rPr>
              <a:t>وبرامج منوعات.</a:t>
            </a:r>
            <a:endParaRPr lang="en-US" sz="3600" b="1" dirty="0">
              <a:solidFill>
                <a:prstClr val="black"/>
              </a:solidFill>
            </a:endParaRPr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583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536" y="764704"/>
            <a:ext cx="8291264" cy="5950261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lvl="0" indent="0" algn="ctr">
              <a:buClr>
                <a:srgbClr val="0BD0D9"/>
              </a:buClr>
              <a:buNone/>
            </a:pPr>
            <a:r>
              <a:rPr lang="ar-EG" sz="4400" b="1" dirty="0">
                <a:solidFill>
                  <a:srgbClr val="FF0000"/>
                </a:solidFill>
                <a:cs typeface="PT Bold Heading" pitchFamily="2" charset="-78"/>
              </a:rPr>
              <a:t>8</a:t>
            </a:r>
          </a:p>
          <a:p>
            <a:pPr marL="0" lvl="0" indent="0" algn="ctr">
              <a:buClr>
                <a:srgbClr val="0BD0D9"/>
              </a:buClr>
              <a:buNone/>
            </a:pPr>
            <a:r>
              <a:rPr lang="en-US" sz="4400" b="1" dirty="0">
                <a:solidFill>
                  <a:srgbClr val="FF0000"/>
                </a:solidFill>
                <a:cs typeface="PT Bold Heading" pitchFamily="2" charset="-78"/>
              </a:rPr>
              <a:t>Thanks a lot…….</a:t>
            </a:r>
          </a:p>
          <a:p>
            <a:pPr marL="0" lvl="0" indent="0" algn="ctr">
              <a:buClr>
                <a:srgbClr val="0BD0D9"/>
              </a:buClr>
              <a:buNone/>
            </a:pPr>
            <a:r>
              <a:rPr lang="en-US" sz="4400" b="1" dirty="0">
                <a:solidFill>
                  <a:srgbClr val="FF0000"/>
                </a:solidFill>
                <a:cs typeface="PT Bold Heading" pitchFamily="2" charset="-78"/>
              </a:rPr>
              <a:t>Dr. </a:t>
            </a:r>
            <a:r>
              <a:rPr lang="en-US" sz="4400" b="1" dirty="0" err="1">
                <a:solidFill>
                  <a:srgbClr val="FF0000"/>
                </a:solidFill>
                <a:cs typeface="PT Bold Heading" pitchFamily="2" charset="-78"/>
              </a:rPr>
              <a:t>Ghada</a:t>
            </a:r>
            <a:r>
              <a:rPr lang="en-US" sz="4400" b="1" dirty="0">
                <a:solidFill>
                  <a:srgbClr val="FF0000"/>
                </a:solidFill>
                <a:cs typeface="PT Bold Heading" pitchFamily="2" charset="-78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cs typeface="PT Bold Heading" pitchFamily="2" charset="-78"/>
              </a:rPr>
              <a:t>Mamdouh</a:t>
            </a:r>
            <a:endParaRPr lang="en-US" sz="4400" b="1" dirty="0">
              <a:solidFill>
                <a:srgbClr val="FF0000"/>
              </a:solidFill>
              <a:cs typeface="PT Bold Heading" pitchFamily="2" charset="-78"/>
            </a:endParaRPr>
          </a:p>
          <a:p>
            <a:pPr marL="0" lvl="0" indent="0" algn="ctr">
              <a:buClr>
                <a:srgbClr val="0BD0D9"/>
              </a:buClr>
              <a:buNone/>
            </a:pPr>
            <a:r>
              <a:rPr lang="ar-EG" sz="4400" b="1" dirty="0">
                <a:solidFill>
                  <a:srgbClr val="FF0000"/>
                </a:solidFill>
                <a:cs typeface="PT Bold Heading" pitchFamily="2" charset="-78"/>
              </a:rPr>
              <a:t>للتواصل:</a:t>
            </a:r>
          </a:p>
          <a:p>
            <a:pPr marL="0" lvl="0" indent="0" algn="ctr">
              <a:buClr>
                <a:srgbClr val="0BD0D9"/>
              </a:buClr>
              <a:buNone/>
            </a:pPr>
            <a:r>
              <a:rPr lang="en-US" sz="4400" b="1" dirty="0">
                <a:solidFill>
                  <a:srgbClr val="FF0000"/>
                </a:solidFill>
                <a:cs typeface="PT Bold Heading" pitchFamily="2" charset="-78"/>
              </a:rPr>
              <a:t>Ghada420.gms@gmail.com</a:t>
            </a:r>
            <a:endParaRPr lang="ar-EG" sz="4400" b="1" dirty="0">
              <a:solidFill>
                <a:srgbClr val="FF0000"/>
              </a:solidFill>
              <a:cs typeface="PT Bold Heading" pitchFamily="2" charset="-78"/>
            </a:endParaRPr>
          </a:p>
          <a:p>
            <a:pPr marL="0" lvl="0" indent="0" algn="ctr" rtl="1">
              <a:buClr>
                <a:srgbClr val="0BD0D9"/>
              </a:buClr>
              <a:buNone/>
            </a:pPr>
            <a:endParaRPr lang="ar-EG" sz="48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rtl="1">
              <a:buNone/>
            </a:pP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51494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3074</TotalTime>
  <Words>557</Words>
  <Application>Microsoft Office PowerPoint</Application>
  <PresentationFormat>On-screen Show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مقرر الإذاعات والقنوات الإقليمية</dc:title>
  <dc:creator>user</dc:creator>
  <cp:lastModifiedBy>user</cp:lastModifiedBy>
  <cp:revision>78</cp:revision>
  <dcterms:created xsi:type="dcterms:W3CDTF">2020-03-16T22:48:35Z</dcterms:created>
  <dcterms:modified xsi:type="dcterms:W3CDTF">2020-04-02T07:57:46Z</dcterms:modified>
</cp:coreProperties>
</file>